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  <p:sldMasterId id="2147483671" r:id="rId3"/>
  </p:sldMasterIdLst>
  <p:notesMasterIdLst>
    <p:notesMasterId r:id="rId3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Geo" panose="020B0604020202020204"/>
      <p:regular r:id="rId41"/>
      <p:italic r:id="rId42"/>
    </p:embeddedFont>
    <p:embeddedFont>
      <p:font typeface="Helvetica Neue" panose="020B0604020202020204" charset="0"/>
      <p:regular r:id="rId43"/>
      <p:bold r:id="rId44"/>
      <p:italic r:id="rId45"/>
      <p:boldItalic r:id="rId46"/>
    </p:embeddedFont>
    <p:embeddedFont>
      <p:font typeface="Quattrocento Sans" panose="020B0502050000020003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5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9a9220b4ec_1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9a9220b4ec_1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9a9220b4ec_1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9c24a3a2ca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9c24a3a2ca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9c24a3a2c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9c24a3a2ca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9c24a3a2c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9c24a3a2c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9a9220b4ec_12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19a9220b4ec_1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9a9220b4ec_12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19a9220b4ec_12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9a9220b4ec_12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19a9220b4ec_1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9c24a3a2ca_2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19c24a3a2ca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9c5252de38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9c5252de3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9c5252de3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9c5252de3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9c24a3a2ca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19c24a3a2ca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9a9220b4ec_12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19a9220b4ec_1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c24a3a2ca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19c24a3a2ca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9c24a3a2ca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9c24a3a2ca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9a9220b4ec_12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9a9220b4ec_1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9a9220b4ec_12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9a9220b4ec_1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9c5252de3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19c5252de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9c5252de38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9c5252de3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9c5252de3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9c5252de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9c5252de38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19c5252de3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9c5252de38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9c5252de3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9c5252de38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9c5252de3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9a9220b4ec_12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19a9220b4ec_1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9a9220b4ec_12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19a9220b4ec_1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9a9220b4ec_2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9a9220b4ec_2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9a9220b4ec_12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19a9220b4ec_1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9a9220b4ec_12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9a9220b4ec_1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9c24a3a2c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9c24a3a2c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9cb9e1961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9cb9e1961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9cb9e1961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9cb9e1961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9cb9e1961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9cb9e1961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9cb9e196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9cb9e196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 type="title">
  <p:cSld name="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eo"/>
              <a:buNone/>
              <a:defRPr sz="6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825038" y="3483864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62" name="Google Shape;62;p14"/>
          <p:cNvCxnSpPr/>
          <p:nvPr/>
        </p:nvCxnSpPr>
        <p:spPr>
          <a:xfrm>
            <a:off x="905743" y="3356056"/>
            <a:ext cx="740664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dt" idx="10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ftr" idx="11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 branco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dt" idx="10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ftr" idx="11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 type="title">
  <p:cSld name="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eo"/>
              <a:buNone/>
              <a:defRPr sz="6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825038" y="3483864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89" name="Google Shape;89;p18"/>
          <p:cNvCxnSpPr/>
          <p:nvPr/>
        </p:nvCxnSpPr>
        <p:spPr>
          <a:xfrm>
            <a:off x="905743" y="3356056"/>
            <a:ext cx="740664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18"/>
          <p:cNvSpPr txBox="1">
            <a:spLocks noGrp="1"/>
          </p:cNvSpPr>
          <p:nvPr>
            <p:ph type="dt" idx="10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ftr" idx="11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ção" type="secHead">
  <p:cSld name="SECTION_HEADER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eo"/>
              <a:buNone/>
              <a:defRPr sz="6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822960" y="3497580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97" name="Google Shape;97;p19"/>
          <p:cNvCxnSpPr/>
          <p:nvPr/>
        </p:nvCxnSpPr>
        <p:spPr>
          <a:xfrm>
            <a:off x="905743" y="3363849"/>
            <a:ext cx="740664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19"/>
          <p:cNvSpPr txBox="1">
            <a:spLocks noGrp="1"/>
          </p:cNvSpPr>
          <p:nvPr>
            <p:ph type="dt" idx="10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ftr" idx="11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is conteúdos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822960" y="1590675"/>
            <a:ext cx="3479802" cy="281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2"/>
          </p:nvPr>
        </p:nvSpPr>
        <p:spPr>
          <a:xfrm>
            <a:off x="4886958" y="1590675"/>
            <a:ext cx="3479802" cy="281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dt" idx="10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ftr" idx="11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822960" y="1543050"/>
            <a:ext cx="3479802" cy="55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2"/>
          </p:nvPr>
        </p:nvSpPr>
        <p:spPr>
          <a:xfrm>
            <a:off x="822960" y="2218706"/>
            <a:ext cx="3479802" cy="218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3"/>
          </p:nvPr>
        </p:nvSpPr>
        <p:spPr>
          <a:xfrm>
            <a:off x="4886958" y="1543050"/>
            <a:ext cx="3479802" cy="55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4"/>
          </p:nvPr>
        </p:nvSpPr>
        <p:spPr>
          <a:xfrm>
            <a:off x="4886958" y="2218705"/>
            <a:ext cx="3479802" cy="218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dt" idx="10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ftr" idx="11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dt" idx="10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ftr" idx="11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údo com legenda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/>
          <p:nvPr/>
        </p:nvSpPr>
        <p:spPr>
          <a:xfrm>
            <a:off x="12" y="0"/>
            <a:ext cx="3490722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482600" y="589787"/>
            <a:ext cx="2638175" cy="1570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Geo"/>
              <a:buNone/>
              <a:defRPr sz="27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4094238" y="609599"/>
            <a:ext cx="4446258" cy="3971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2"/>
          </p:nvPr>
        </p:nvSpPr>
        <p:spPr>
          <a:xfrm>
            <a:off x="482599" y="2282288"/>
            <a:ext cx="2638175" cy="229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dt" idx="10"/>
          </p:nvPr>
        </p:nvSpPr>
        <p:spPr>
          <a:xfrm>
            <a:off x="482598" y="4834890"/>
            <a:ext cx="263817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ftr" idx="11"/>
          </p:nvPr>
        </p:nvSpPr>
        <p:spPr>
          <a:xfrm>
            <a:off x="4094237" y="4834890"/>
            <a:ext cx="400051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m com Legenda" type="picTx">
  <p:cSld name="PICTURE_WITH_CAPTION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/>
          <p:nvPr/>
        </p:nvSpPr>
        <p:spPr>
          <a:xfrm>
            <a:off x="0" y="3433763"/>
            <a:ext cx="9141619" cy="170973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4"/>
          <p:cNvSpPr>
            <a:spLocks noGrp="1"/>
          </p:cNvSpPr>
          <p:nvPr>
            <p:ph type="pic" idx="2"/>
          </p:nvPr>
        </p:nvSpPr>
        <p:spPr>
          <a:xfrm>
            <a:off x="11" y="0"/>
            <a:ext cx="9143989" cy="343376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822959" y="3599522"/>
            <a:ext cx="7585234" cy="557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Geo"/>
              <a:buNone/>
              <a:defRPr sz="27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822959" y="4286250"/>
            <a:ext cx="758494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marL="182880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marL="228600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dt" idx="10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ftr" idx="11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  <a:defRPr sz="3500" b="0" i="0" u="none" strike="noStrike" cap="none">
                <a:solidFill>
                  <a:srgbClr val="3F3F3F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  <p:cxnSp>
        <p:nvCxnSpPr>
          <p:cNvPr id="57" name="Google Shape;57;p13"/>
          <p:cNvCxnSpPr/>
          <p:nvPr/>
        </p:nvCxnSpPr>
        <p:spPr>
          <a:xfrm>
            <a:off x="895149" y="1423035"/>
            <a:ext cx="74752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2381" y="4800600"/>
            <a:ext cx="9141619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  <a:defRPr sz="3500" b="0" i="0" u="none" strike="noStrike" cap="none">
                <a:solidFill>
                  <a:srgbClr val="3F3F3F"/>
                </a:solidFill>
                <a:latin typeface="Geo"/>
                <a:ea typeface="Geo"/>
                <a:cs typeface="Geo"/>
                <a:sym typeface="Ge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dt" idx="10"/>
          </p:nvPr>
        </p:nvSpPr>
        <p:spPr>
          <a:xfrm>
            <a:off x="6163819" y="4835129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822959" y="4835129"/>
            <a:ext cx="511369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700" b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700" b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700" b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700" b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700" b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700" b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700" b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700" b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700" b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  <p:cxnSp>
        <p:nvCxnSpPr>
          <p:cNvPr id="73" name="Google Shape;73;p15"/>
          <p:cNvCxnSpPr/>
          <p:nvPr/>
        </p:nvCxnSpPr>
        <p:spPr>
          <a:xfrm>
            <a:off x="895149" y="1423035"/>
            <a:ext cx="74752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3878" y="1"/>
            <a:ext cx="9562744" cy="516645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>
            <a:spLocks noGrp="1"/>
          </p:cNvSpPr>
          <p:nvPr>
            <p:ph type="subTitle" idx="1"/>
          </p:nvPr>
        </p:nvSpPr>
        <p:spPr>
          <a:xfrm>
            <a:off x="1932499" y="57693"/>
            <a:ext cx="5543471" cy="92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pt-PT" sz="800"/>
              <a:t>	UNIVERSIDADE DO MINHO</a:t>
            </a:r>
            <a:br>
              <a:rPr lang="pt-PT" sz="800"/>
            </a:br>
            <a:r>
              <a:rPr lang="pt-PT" sz="800"/>
              <a:t>LICENCIATURA EM ENGENHARIA INFORMÁTICA</a:t>
            </a:r>
            <a:br>
              <a:rPr lang="pt-PT" sz="800"/>
            </a:br>
            <a:r>
              <a:rPr lang="pt-PT" sz="800"/>
              <a:t>LABORATÓRIOS DE INFORMÁTICA IV</a:t>
            </a:r>
            <a:endParaRPr/>
          </a:p>
        </p:txBody>
      </p:sp>
      <p:cxnSp>
        <p:nvCxnSpPr>
          <p:cNvPr id="146" name="Google Shape;146;p25"/>
          <p:cNvCxnSpPr/>
          <p:nvPr/>
        </p:nvCxnSpPr>
        <p:spPr>
          <a:xfrm>
            <a:off x="5103790" y="3221066"/>
            <a:ext cx="329184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7" name="Google Shape;14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73175" y="1601927"/>
            <a:ext cx="5543471" cy="1622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 descr="Íco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75969" y="0"/>
            <a:ext cx="1712896" cy="85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4978400" y="3654600"/>
            <a:ext cx="40113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Grupo 7:  </a:t>
            </a:r>
            <a:r>
              <a:rPr lang="pt-PT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Vasco Oliveira    Gustavo Pereira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pt-PT">
                <a:solidFill>
                  <a:schemeClr val="dk1"/>
                </a:solidFill>
              </a:rPr>
              <a:t>Cláudio </a:t>
            </a:r>
            <a:r>
              <a:rPr lang="pt-P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Bessa    Carlos Machado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Tiago Oliveira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4978402" y="3296725"/>
            <a:ext cx="3538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Fase 2 – Requisitos e Especificações</a:t>
            </a:r>
            <a:endParaRPr sz="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/>
        </p:nvSpPr>
        <p:spPr>
          <a:xfrm>
            <a:off x="617850" y="650850"/>
            <a:ext cx="79083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0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Ainda na vista “Utilizador”</a:t>
            </a:r>
            <a:endParaRPr sz="9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RFU 2 -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Um utilizador consegue regatear os preços de um produto com o comerciante através dos seus contactos, e depois, usar códigos promocionais dados pelo comerciante no momento da compra.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</a:t>
            </a: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RFS 2.1 - 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sistema deve guardar e expor os contactos de um comerciante na página de sua banca.	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RFS 2.2 -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Códigos promocionais estão associados a um produto e a um preço.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Vista “Comerciante”</a:t>
            </a:r>
            <a:endParaRPr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RFU 2 -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 comerciante é capaz de gerar códigos promocionais para cada produto.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</a:t>
            </a: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RFS 2.1 - 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Cada página de produto tem uma opção de criar código promocional.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RFS 2.2 - 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Códigos promocionais estão associados a um produto e a um preço.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2" name="Google Shape;222;p34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PT" sz="24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Exemplos de requisitos não funcionais</a:t>
            </a:r>
            <a:endParaRPr sz="24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35"/>
          <p:cNvSpPr txBox="1">
            <a:spLocks noGrp="1"/>
          </p:cNvSpPr>
          <p:nvPr>
            <p:ph type="body" idx="1"/>
          </p:nvPr>
        </p:nvSpPr>
        <p:spPr>
          <a:xfrm>
            <a:off x="822950" y="1581150"/>
            <a:ext cx="6821700" cy="28206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Requisitos de produto</a:t>
            </a:r>
            <a:endParaRPr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200"/>
              <a:buFont typeface="Helvetica Neue"/>
              <a:buChar char="●"/>
            </a:pP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Disponibilidade 24/7.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200"/>
              <a:buFont typeface="Helvetica Neue"/>
              <a:buChar char="●"/>
            </a:pP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Necessário ligação à internet.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200"/>
              <a:buFont typeface="Helvetica Neue"/>
              <a:buChar char="●"/>
            </a:pP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Adaptação rápida dos Organizadores.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200"/>
              <a:buFont typeface="Helvetica Neue"/>
              <a:buChar char="●"/>
            </a:pP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Website deve ter um design simples e intuitivo.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900"/>
              </a:spcBef>
              <a:spcAft>
                <a:spcPts val="200"/>
              </a:spcAft>
              <a:buNone/>
            </a:pPr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/>
        </p:nvSpPr>
        <p:spPr>
          <a:xfrm>
            <a:off x="696525" y="1243800"/>
            <a:ext cx="7908300" cy="26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Requisitos organizacionais</a:t>
            </a:r>
            <a:endParaRPr sz="13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300"/>
              <a:buFont typeface="Helvetica Neue"/>
              <a:buChar char="●"/>
            </a:pP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Recurso a Microsoft .NET </a:t>
            </a:r>
            <a:r>
              <a:rPr lang="pt-PT" sz="13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C#, HTML 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pt-PT" sz="13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CSS, Microsoft SQL Server, MySQL Workbench.</a:t>
            </a:r>
            <a:endParaRPr sz="1300"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Requisitos externos</a:t>
            </a:r>
            <a:endParaRPr sz="13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300"/>
              <a:buFont typeface="Helvetica Neue"/>
              <a:buChar char="●"/>
            </a:pP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serviço deve expôr os termos e condições e política de privacidade.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300"/>
              <a:buFont typeface="Helvetica Neue"/>
              <a:buChar char="●"/>
            </a:pP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serviço deve obedecer ao Regulamento Geral sobre a Proteção de Dados (RGPD) da União Europeia.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Validação:</a:t>
            </a:r>
            <a:r>
              <a:rPr lang="pt-PT" sz="13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Após discussão com o Jorge (o nosso cliente) e os seus sócios, a staff de desenvolvimento validou os requisitos.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5" name="Google Shape;235;p36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</a:pPr>
            <a:r>
              <a:rPr lang="pt-PT" sz="24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Especificação e Modelação do Software</a:t>
            </a:r>
            <a:endParaRPr sz="24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1" name="Google Shape;241;p37"/>
          <p:cNvSpPr txBox="1"/>
          <p:nvPr/>
        </p:nvSpPr>
        <p:spPr>
          <a:xfrm>
            <a:off x="546647" y="1491143"/>
            <a:ext cx="8096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242" name="Google Shape;242;p37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13</a:t>
            </a:fld>
            <a:endParaRPr/>
          </a:p>
        </p:txBody>
      </p:sp>
      <p:sp>
        <p:nvSpPr>
          <p:cNvPr id="243" name="Google Shape;243;p37"/>
          <p:cNvSpPr txBox="1"/>
          <p:nvPr/>
        </p:nvSpPr>
        <p:spPr>
          <a:xfrm>
            <a:off x="977971" y="2171077"/>
            <a:ext cx="3261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just" rtl="0"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800"/>
              <a:buFont typeface="Helvetica Neue"/>
              <a:buChar char="•"/>
            </a:pPr>
            <a:r>
              <a:rPr lang="pt-PT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 de Domínio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977971" y="1816977"/>
            <a:ext cx="3261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Aspetos Estruturais</a:t>
            </a:r>
            <a:endParaRPr sz="14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37"/>
          <p:cNvSpPr txBox="1"/>
          <p:nvPr/>
        </p:nvSpPr>
        <p:spPr>
          <a:xfrm>
            <a:off x="4634821" y="1816977"/>
            <a:ext cx="3261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Aspetos Comportamentais</a:t>
            </a:r>
            <a:endParaRPr sz="14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>
            <a:off x="4634821" y="2268552"/>
            <a:ext cx="3261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just" rtl="0"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800"/>
              <a:buFont typeface="Helvetica Neue"/>
              <a:buChar char="•"/>
            </a:pPr>
            <a:r>
              <a:rPr lang="pt-PT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 de Use Cases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4634821" y="2607952"/>
            <a:ext cx="3261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15900" algn="just" rtl="0"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800"/>
              <a:buFont typeface="Helvetica Neue"/>
              <a:buChar char="•"/>
            </a:pPr>
            <a:r>
              <a:rPr lang="pt-PT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Especificações de Use Cases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4599600" y="2864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5900" lvl="0" indent="-215900" algn="just" rtl="0"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800"/>
              <a:buFont typeface="Helvetica Neue"/>
              <a:buChar char="•"/>
            </a:pPr>
            <a:r>
              <a:rPr lang="pt-PT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StoryBoard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14</a:t>
            </a:fld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75" y="566000"/>
            <a:ext cx="8598224" cy="38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 txBox="1"/>
          <p:nvPr/>
        </p:nvSpPr>
        <p:spPr>
          <a:xfrm>
            <a:off x="231965" y="204201"/>
            <a:ext cx="59742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9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 de Domínios</a:t>
            </a:r>
            <a:endParaRPr sz="16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15</a:t>
            </a:fld>
            <a:endParaRPr/>
          </a:p>
        </p:txBody>
      </p:sp>
      <p:sp>
        <p:nvSpPr>
          <p:cNvPr id="261" name="Google Shape;261;p39"/>
          <p:cNvSpPr txBox="1"/>
          <p:nvPr/>
        </p:nvSpPr>
        <p:spPr>
          <a:xfrm>
            <a:off x="3337560" y="2156460"/>
            <a:ext cx="340614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Diagrama de use cases como aspeto comportamental</a:t>
            </a:r>
            <a:endParaRPr sz="1100"/>
          </a:p>
        </p:txBody>
      </p:sp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938" y="417975"/>
            <a:ext cx="7054124" cy="43075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 txBox="1"/>
          <p:nvPr/>
        </p:nvSpPr>
        <p:spPr>
          <a:xfrm>
            <a:off x="141890" y="123126"/>
            <a:ext cx="5974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Diagrama de Use Cases</a:t>
            </a:r>
            <a:endParaRPr sz="11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16</a:t>
            </a:fld>
            <a:endParaRPr/>
          </a:p>
        </p:txBody>
      </p:sp>
      <p:sp>
        <p:nvSpPr>
          <p:cNvPr id="269" name="Google Shape;269;p40"/>
          <p:cNvSpPr txBox="1"/>
          <p:nvPr/>
        </p:nvSpPr>
        <p:spPr>
          <a:xfrm>
            <a:off x="422750" y="1128750"/>
            <a:ext cx="78912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PT" sz="1300" b="1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Adição de Produto no Carrinho</a:t>
            </a:r>
            <a:endParaRPr sz="1300" b="1">
              <a:solidFill>
                <a:srgbClr val="24292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PT" sz="1300" b="1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Descrição: </a:t>
            </a:r>
            <a:r>
              <a:rPr lang="pt-PT" sz="1300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Utilizador adiciona o produto pretendido ao carrinho</a:t>
            </a:r>
            <a:endParaRPr sz="1300">
              <a:solidFill>
                <a:srgbClr val="24292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38100" lvl="0" indent="190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PT" sz="1300" b="1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Cenários:</a:t>
            </a:r>
            <a:endParaRPr sz="1300" b="1">
              <a:solidFill>
                <a:srgbClr val="24292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300"/>
              <a:buFont typeface="Helvetica Neue"/>
              <a:buAutoNum type="arabicPeriod"/>
            </a:pPr>
            <a:r>
              <a:rPr lang="pt-PT" sz="1300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 Gustavo estava a ver a banca da "Par de Solas", na feira "Expo Calçado e Materiais", e viu uns pares de sapatos azuis que gostava de comprar para si e para o seu irmão, portanto clicou no produto e viu que estavam dois em stock, selecionou "2" na quantidade pretendida e clicou em "Adicionar ao carrinho", e, consequentemente, foi levado para a página do seu carrinho, agora com dois pares de sapatos azuis novos.</a:t>
            </a:r>
            <a:endParaRPr sz="1300">
              <a:solidFill>
                <a:srgbClr val="24292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115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4292F"/>
              </a:buClr>
              <a:buSzPts val="1300"/>
              <a:buFont typeface="Helvetica Neue"/>
              <a:buAutoNum type="arabicPeriod"/>
            </a:pPr>
            <a:r>
              <a:rPr lang="pt-PT" sz="1300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 Gustavo queria comprar dois pares de sapatos azuis mas só havia 1 em </a:t>
            </a:r>
            <a:r>
              <a:rPr lang="pt-PT" sz="1300" i="1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stock</a:t>
            </a:r>
            <a:r>
              <a:rPr lang="pt-PT" sz="1300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mesmo assim selecionou "2" na quantidade pretendida e clicou em "Adicionar ao carrinho" resultando num aviso de adição impossibilitada.</a:t>
            </a:r>
            <a:endParaRPr sz="1300">
              <a:solidFill>
                <a:srgbClr val="24292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40"/>
          <p:cNvSpPr txBox="1"/>
          <p:nvPr/>
        </p:nvSpPr>
        <p:spPr>
          <a:xfrm>
            <a:off x="422740" y="458426"/>
            <a:ext cx="5974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Exemplo de especificação de use cases</a:t>
            </a:r>
            <a:endParaRPr sz="24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17</a:t>
            </a:fld>
            <a:endParaRPr/>
          </a:p>
        </p:txBody>
      </p:sp>
      <p:sp>
        <p:nvSpPr>
          <p:cNvPr id="276" name="Google Shape;276;p41"/>
          <p:cNvSpPr txBox="1"/>
          <p:nvPr/>
        </p:nvSpPr>
        <p:spPr>
          <a:xfrm>
            <a:off x="422750" y="1291225"/>
            <a:ext cx="3588900" cy="15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PT" sz="1300" b="1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Adição de Produto no Carrinho</a:t>
            </a:r>
            <a:endParaRPr sz="1300" b="1">
              <a:solidFill>
                <a:srgbClr val="24292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rgbClr val="24292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38100" lvl="0" indent="1905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PT" sz="1300" b="1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Pré-condição:</a:t>
            </a:r>
            <a:endParaRPr sz="1300" b="1">
              <a:solidFill>
                <a:srgbClr val="24292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5C2F5"/>
              </a:buClr>
              <a:buSzPts val="1300"/>
              <a:buFont typeface="Helvetica Neue"/>
              <a:buChar char="●"/>
            </a:pPr>
            <a:r>
              <a:rPr lang="pt-PT" sz="1300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Utilizador autenticado e na página de uma banca de uma feira.</a:t>
            </a:r>
            <a:endParaRPr sz="1300">
              <a:solidFill>
                <a:srgbClr val="24292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p41"/>
          <p:cNvSpPr txBox="1"/>
          <p:nvPr/>
        </p:nvSpPr>
        <p:spPr>
          <a:xfrm>
            <a:off x="4339550" y="1889400"/>
            <a:ext cx="41805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Pós-condição:</a:t>
            </a:r>
            <a:endParaRPr sz="1300" b="1">
              <a:solidFill>
                <a:srgbClr val="24292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5C2F5"/>
              </a:buClr>
              <a:buSzPts val="1300"/>
              <a:buFont typeface="Helvetica Neue"/>
              <a:buChar char="●"/>
            </a:pPr>
            <a:r>
              <a:rPr lang="pt-PT" sz="1300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Novo produto adicionado ao carrinho do utilizador</a:t>
            </a:r>
            <a:endParaRPr sz="1300"/>
          </a:p>
        </p:txBody>
      </p:sp>
      <p:sp>
        <p:nvSpPr>
          <p:cNvPr id="278" name="Google Shape;278;p41"/>
          <p:cNvSpPr txBox="1"/>
          <p:nvPr/>
        </p:nvSpPr>
        <p:spPr>
          <a:xfrm>
            <a:off x="422740" y="458426"/>
            <a:ext cx="5974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Exemplo de especificação de use cases</a:t>
            </a:r>
            <a:endParaRPr sz="24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/>
        </p:nvSpPr>
        <p:spPr>
          <a:xfrm>
            <a:off x="570725" y="2098475"/>
            <a:ext cx="30000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19050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PT" sz="1300" b="1">
                <a:solidFill>
                  <a:srgbClr val="24292F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Mockups de referência:</a:t>
            </a:r>
            <a:endParaRPr sz="1300" b="1">
              <a:solidFill>
                <a:srgbClr val="24292F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300"/>
              <a:buFont typeface="Helvetica Neue"/>
              <a:buChar char="●"/>
            </a:pPr>
            <a:r>
              <a:rPr lang="pt-PT" sz="1300">
                <a:solidFill>
                  <a:srgbClr val="24292F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Banca de Feira</a:t>
            </a:r>
            <a:endParaRPr sz="1300">
              <a:solidFill>
                <a:srgbClr val="24292F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1150" algn="l" rtl="0">
              <a:spcBef>
                <a:spcPts val="300"/>
              </a:spcBef>
              <a:spcAft>
                <a:spcPts val="0"/>
              </a:spcAft>
              <a:buClr>
                <a:srgbClr val="24292F"/>
              </a:buClr>
              <a:buSzPts val="1300"/>
              <a:buFont typeface="Helvetica Neue"/>
              <a:buChar char="●"/>
            </a:pPr>
            <a:r>
              <a:rPr lang="pt-PT" sz="1300">
                <a:solidFill>
                  <a:srgbClr val="24292F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Produto - vista utilizador</a:t>
            </a:r>
            <a:endParaRPr sz="1300"/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826" y="955625"/>
            <a:ext cx="3174925" cy="20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625" y="2098475"/>
            <a:ext cx="3356825" cy="187887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2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19</a:t>
            </a:fld>
            <a:endParaRPr/>
          </a:p>
        </p:txBody>
      </p:sp>
      <p:pic>
        <p:nvPicPr>
          <p:cNvPr id="292" name="Google Shape;2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950" y="577775"/>
            <a:ext cx="3372572" cy="21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150" y="2129500"/>
            <a:ext cx="3532900" cy="19773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3"/>
          <p:cNvSpPr txBox="1"/>
          <p:nvPr/>
        </p:nvSpPr>
        <p:spPr>
          <a:xfrm>
            <a:off x="239550" y="1197800"/>
            <a:ext cx="318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95" name="Google Shape;295;p43"/>
          <p:cNvSpPr txBox="1"/>
          <p:nvPr/>
        </p:nvSpPr>
        <p:spPr>
          <a:xfrm>
            <a:off x="338200" y="577775"/>
            <a:ext cx="4065600" cy="3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50" b="1">
                <a:solidFill>
                  <a:srgbClr val="35C2F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Fluxo normal:</a:t>
            </a:r>
            <a:endParaRPr sz="1450" b="1">
              <a:solidFill>
                <a:srgbClr val="35C2F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200" b="1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1.</a:t>
            </a:r>
            <a:r>
              <a:rPr lang="pt-PT" sz="1200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Utilizador clica no produto do tipo artigo que pretende comprar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200" b="1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2.</a:t>
            </a:r>
            <a:r>
              <a:rPr lang="pt-PT" sz="1200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Utilizador seleciona a quantidade pretendida desse produto e clica no botão "Adicionar ao carrinho"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200" b="1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3.</a:t>
            </a:r>
            <a:r>
              <a:rPr lang="pt-PT" sz="1200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Sistema verifica que a quantidade pretendida é igual ou menor que o stock existente desse produto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200" b="1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4.</a:t>
            </a:r>
            <a:r>
              <a:rPr lang="pt-PT" sz="1200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Sistema adiciona os produtos ao carrinho do utilizador, tirando-os de stock e reservando-os durante 30 minutos, tirando-os do carrinho e voltando a pô-los em stock se estes produtos não tiverem sido comprados durante esse espaço de tempo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</a:pPr>
            <a:r>
              <a:rPr lang="pt-PT" sz="24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Índice</a:t>
            </a:r>
            <a:endParaRPr sz="24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868261" y="1580205"/>
            <a:ext cx="71979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300"/>
              <a:buFont typeface="Helvetica Neue"/>
              <a:buChar char="●"/>
            </a:pPr>
            <a:r>
              <a:rPr lang="pt-PT" sz="1300" i="0">
                <a:solidFill>
                  <a:srgbClr val="2424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Correçõe</a:t>
            </a:r>
            <a:r>
              <a:rPr lang="pt-PT" sz="1300">
                <a:solidFill>
                  <a:srgbClr val="2424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 da primeira fase</a:t>
            </a:r>
            <a:endParaRPr sz="1300" i="0">
              <a:solidFill>
                <a:srgbClr val="2424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300"/>
              <a:buFont typeface="Helvetica Neue"/>
              <a:buChar char="●"/>
            </a:pPr>
            <a:r>
              <a:rPr lang="pt-PT" sz="1300" i="0">
                <a:solidFill>
                  <a:srgbClr val="2424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Levantamento e Análise de Requisitos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300"/>
              <a:buFont typeface="Helvetica Neue"/>
              <a:buChar char="●"/>
            </a:pPr>
            <a:r>
              <a:rPr lang="pt-PT" sz="1300" i="0">
                <a:solidFill>
                  <a:srgbClr val="2424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Especificação e Modelação do Software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300"/>
              <a:buFont typeface="Helvetica Neue"/>
              <a:buChar char="●"/>
            </a:pPr>
            <a:r>
              <a:rPr lang="pt-PT" sz="1300" i="0">
                <a:solidFill>
                  <a:srgbClr val="2424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Conceção do Sistema de Dados</a:t>
            </a:r>
            <a:endParaRPr sz="1300" i="0">
              <a:solidFill>
                <a:srgbClr val="2424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300"/>
              <a:buFont typeface="Helvetica Neue"/>
              <a:buChar char="●"/>
            </a:pPr>
            <a:r>
              <a:rPr lang="pt-PT" sz="1300">
                <a:solidFill>
                  <a:srgbClr val="2424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Diagrama de GANTT</a:t>
            </a:r>
            <a:endParaRPr sz="1300">
              <a:solidFill>
                <a:srgbClr val="2424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300"/>
              <a:buFont typeface="Helvetica Neue"/>
              <a:buChar char="●"/>
            </a:pPr>
            <a:r>
              <a:rPr lang="pt-PT" sz="1300" i="0">
                <a:solidFill>
                  <a:srgbClr val="2424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Conclusão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26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20</a:t>
            </a:fld>
            <a:endParaRPr/>
          </a:p>
        </p:txBody>
      </p:sp>
      <p:sp>
        <p:nvSpPr>
          <p:cNvPr id="301" name="Google Shape;301;p44"/>
          <p:cNvSpPr txBox="1"/>
          <p:nvPr/>
        </p:nvSpPr>
        <p:spPr>
          <a:xfrm>
            <a:off x="239550" y="1197800"/>
            <a:ext cx="318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02" name="Google Shape;302;p44"/>
          <p:cNvSpPr txBox="1"/>
          <p:nvPr/>
        </p:nvSpPr>
        <p:spPr>
          <a:xfrm>
            <a:off x="372375" y="612975"/>
            <a:ext cx="39960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100" b="1">
                <a:solidFill>
                  <a:srgbClr val="35C2F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Fluxo normal</a:t>
            </a:r>
            <a:endParaRPr sz="1100" b="1">
              <a:solidFill>
                <a:srgbClr val="35C2F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900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(...)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3.</a:t>
            </a:r>
            <a:r>
              <a:rPr lang="pt-PT" sz="1200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Sistema verifica que a quantidade pretendida é igual ou menor que a quantidade de stock desse produto. 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(...)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3810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PT" sz="1100" b="1">
                <a:solidFill>
                  <a:srgbClr val="35C2F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Fluxo exceção(1)[Quantidade pretendida &gt; quantidade de stock](passo 3):</a:t>
            </a:r>
            <a:endParaRPr sz="1100" b="1">
              <a:solidFill>
                <a:srgbClr val="35C2F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200" b="1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3.1</a:t>
            </a:r>
            <a:r>
              <a:rPr lang="pt-PT" sz="1200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Sistema verifica que a quantidade pretendida é maior que a quantidade de stock desse produto 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200" b="1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3.2</a:t>
            </a:r>
            <a:r>
              <a:rPr lang="pt-PT" sz="1200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Sistema cancela a adição do produto no carrinho do utilizador e mostra um aviso de adição impossibilitada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3" name="Google Shape;3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950" y="577775"/>
            <a:ext cx="3372572" cy="21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150" y="2129500"/>
            <a:ext cx="3532900" cy="197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 txBox="1"/>
          <p:nvPr/>
        </p:nvSpPr>
        <p:spPr>
          <a:xfrm>
            <a:off x="357809" y="1574400"/>
            <a:ext cx="4398141" cy="197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38100" lvl="0" indent="19050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PT" sz="1100" b="1" dirty="0">
                <a:solidFill>
                  <a:srgbClr val="35C2F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Fluxo alternativo(2)[Tipo de produto "Serviço"](passo 1):</a:t>
            </a:r>
            <a:endParaRPr sz="1100" b="1" dirty="0">
              <a:solidFill>
                <a:srgbClr val="35C2F5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1.1 Utilizador clica no produto do tipo serviço que pretende comprar 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1.2 Utilizador clica no botão "Adicionar ao carrinho" </a:t>
            </a:r>
            <a:endParaRPr sz="1100" dirty="0">
              <a:solidFill>
                <a:srgbClr val="24292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100" dirty="0">
                <a:solidFill>
                  <a:srgbClr val="24292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1.3 Sistema adiciona o produto ao carrinho do utilizador</a:t>
            </a:r>
            <a:endParaRPr sz="11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0" name="Google Shape;3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950" y="577775"/>
            <a:ext cx="3372572" cy="21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150" y="2129500"/>
            <a:ext cx="3532900" cy="19773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5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22</a:t>
            </a:fld>
            <a:endParaRPr/>
          </a:p>
        </p:txBody>
      </p:sp>
      <p:sp>
        <p:nvSpPr>
          <p:cNvPr id="318" name="Google Shape;318;p46"/>
          <p:cNvSpPr txBox="1"/>
          <p:nvPr/>
        </p:nvSpPr>
        <p:spPr>
          <a:xfrm>
            <a:off x="3851910" y="2583180"/>
            <a:ext cx="24156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19" name="Google Shape;319;p46"/>
          <p:cNvSpPr txBox="1"/>
          <p:nvPr/>
        </p:nvSpPr>
        <p:spPr>
          <a:xfrm>
            <a:off x="3642360" y="4221480"/>
            <a:ext cx="14994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20" name="Google Shape;320;p46"/>
          <p:cNvSpPr txBox="1"/>
          <p:nvPr/>
        </p:nvSpPr>
        <p:spPr>
          <a:xfrm>
            <a:off x="720425" y="1168825"/>
            <a:ext cx="8256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6"/>
          <p:cNvSpPr txBox="1">
            <a:spLocks noGrp="1"/>
          </p:cNvSpPr>
          <p:nvPr>
            <p:ph type="title"/>
          </p:nvPr>
        </p:nvSpPr>
        <p:spPr>
          <a:xfrm>
            <a:off x="297250" y="514725"/>
            <a:ext cx="18165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75000"/>
              <a:buFont typeface="Geo"/>
              <a:buNone/>
            </a:pPr>
            <a:r>
              <a:rPr lang="pt-PT" sz="20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Conceção do Sistema de Dados</a:t>
            </a:r>
            <a:endParaRPr sz="20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2" name="Google Shape;3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950" y="154475"/>
            <a:ext cx="6637252" cy="452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23</a:t>
            </a:fld>
            <a:endParaRPr/>
          </a:p>
        </p:txBody>
      </p:sp>
      <p:pic>
        <p:nvPicPr>
          <p:cNvPr id="328" name="Google Shape;3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902" y="622675"/>
            <a:ext cx="6200209" cy="38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7"/>
          <p:cNvSpPr txBox="1"/>
          <p:nvPr/>
        </p:nvSpPr>
        <p:spPr>
          <a:xfrm>
            <a:off x="141890" y="123126"/>
            <a:ext cx="5974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Storyboard</a:t>
            </a:r>
            <a:endParaRPr sz="11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24</a:t>
            </a:fld>
            <a:endParaRPr/>
          </a:p>
        </p:txBody>
      </p:sp>
      <p:pic>
        <p:nvPicPr>
          <p:cNvPr id="335" name="Google Shape;3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012" y="29825"/>
            <a:ext cx="4889975" cy="47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8"/>
          <p:cNvSpPr txBox="1"/>
          <p:nvPr/>
        </p:nvSpPr>
        <p:spPr>
          <a:xfrm>
            <a:off x="141890" y="123126"/>
            <a:ext cx="5974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Storyboard</a:t>
            </a:r>
            <a:endParaRPr sz="11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25</a:t>
            </a:fld>
            <a:endParaRPr/>
          </a:p>
        </p:txBody>
      </p:sp>
      <p:pic>
        <p:nvPicPr>
          <p:cNvPr id="342" name="Google Shape;3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976" y="575075"/>
            <a:ext cx="6268050" cy="399334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9"/>
          <p:cNvSpPr txBox="1"/>
          <p:nvPr/>
        </p:nvSpPr>
        <p:spPr>
          <a:xfrm>
            <a:off x="141890" y="123126"/>
            <a:ext cx="5974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Storyboard</a:t>
            </a:r>
            <a:endParaRPr sz="11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26</a:t>
            </a:fld>
            <a:endParaRPr/>
          </a:p>
        </p:txBody>
      </p:sp>
      <p:pic>
        <p:nvPicPr>
          <p:cNvPr id="349" name="Google Shape;3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388" y="689650"/>
            <a:ext cx="6725226" cy="376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0"/>
          <p:cNvSpPr txBox="1"/>
          <p:nvPr/>
        </p:nvSpPr>
        <p:spPr>
          <a:xfrm>
            <a:off x="141890" y="123126"/>
            <a:ext cx="5974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Storyboard</a:t>
            </a:r>
            <a:endParaRPr sz="11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27</a:t>
            </a:fld>
            <a:endParaRPr/>
          </a:p>
        </p:txBody>
      </p:sp>
      <p:pic>
        <p:nvPicPr>
          <p:cNvPr id="356" name="Google Shape;3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763" y="768675"/>
            <a:ext cx="6406476" cy="36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1"/>
          <p:cNvSpPr txBox="1"/>
          <p:nvPr/>
        </p:nvSpPr>
        <p:spPr>
          <a:xfrm>
            <a:off x="141890" y="123126"/>
            <a:ext cx="5974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Storyboard</a:t>
            </a:r>
            <a:endParaRPr sz="11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28</a:t>
            </a:fld>
            <a:endParaRPr/>
          </a:p>
        </p:txBody>
      </p:sp>
      <p:pic>
        <p:nvPicPr>
          <p:cNvPr id="363" name="Google Shape;3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475" y="541563"/>
            <a:ext cx="7271050" cy="40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2"/>
          <p:cNvSpPr txBox="1"/>
          <p:nvPr/>
        </p:nvSpPr>
        <p:spPr>
          <a:xfrm>
            <a:off x="141890" y="123126"/>
            <a:ext cx="5974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Storyboard</a:t>
            </a:r>
            <a:endParaRPr sz="11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29</a:t>
            </a:fld>
            <a:endParaRPr/>
          </a:p>
        </p:txBody>
      </p:sp>
      <p:pic>
        <p:nvPicPr>
          <p:cNvPr id="370" name="Google Shape;3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26" y="432025"/>
            <a:ext cx="6798551" cy="42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3"/>
          <p:cNvSpPr txBox="1"/>
          <p:nvPr/>
        </p:nvSpPr>
        <p:spPr>
          <a:xfrm>
            <a:off x="141890" y="123126"/>
            <a:ext cx="5974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Storyboard</a:t>
            </a:r>
            <a:endParaRPr sz="11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822948" y="214950"/>
            <a:ext cx="68712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</a:pPr>
            <a:r>
              <a:rPr lang="pt-PT" sz="24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Correções da primeira fase</a:t>
            </a:r>
            <a:endParaRPr sz="24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4650675" y="1810325"/>
            <a:ext cx="23901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>
                <a:latin typeface="Helvetica Neue"/>
                <a:ea typeface="Helvetica Neue"/>
                <a:cs typeface="Helvetica Neue"/>
                <a:sym typeface="Helvetica Neue"/>
              </a:rPr>
              <a:t>Ferramentas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500"/>
              <a:buFont typeface="Helvetica Neue"/>
              <a:buChar char="●"/>
            </a:pPr>
            <a:r>
              <a:rPr lang="pt-PT">
                <a:latin typeface="Helvetica Neue"/>
                <a:ea typeface="Helvetica Neue"/>
                <a:cs typeface="Helvetica Neue"/>
                <a:sym typeface="Helvetica Neue"/>
              </a:rPr>
              <a:t>MySQL WorkBench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500"/>
              <a:buFont typeface="Helvetica Neue"/>
              <a:buChar char="●"/>
            </a:pPr>
            <a:r>
              <a:rPr lang="pt-PT">
                <a:latin typeface="Helvetica Neue"/>
                <a:ea typeface="Helvetica Neue"/>
                <a:cs typeface="Helvetica Neue"/>
                <a:sym typeface="Helvetica Neue"/>
              </a:rPr>
              <a:t>Figma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27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3</a:t>
            </a:fld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936875" y="1768475"/>
            <a:ext cx="30000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 b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Recursos Humanos</a:t>
            </a:r>
            <a:endParaRPr sz="1500" b="1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500"/>
              <a:buFont typeface="Helvetica Neue"/>
              <a:buChar char="●"/>
            </a:pPr>
            <a:r>
              <a:rPr lang="pt-PT" sz="15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Levantadores de Requisitos</a:t>
            </a:r>
            <a:endParaRPr sz="15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500"/>
              <a:buFont typeface="Helvetica Neue"/>
              <a:buChar char="●"/>
            </a:pPr>
            <a:r>
              <a:rPr lang="pt-PT" sz="15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Gestores de Plataformas</a:t>
            </a:r>
            <a:endParaRPr sz="15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500"/>
              <a:buFont typeface="Helvetica Neue"/>
              <a:buChar char="●"/>
            </a:pPr>
            <a:r>
              <a:rPr lang="pt-PT" sz="15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Patrocinadores</a:t>
            </a:r>
            <a:endParaRPr sz="15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500"/>
              <a:buFont typeface="Helvetica Neue"/>
              <a:buChar char="●"/>
            </a:pPr>
            <a:r>
              <a:rPr lang="pt-PT" sz="15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Organizadores de Eventos</a:t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4580225" y="276912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 b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Diagrama de GANTT</a:t>
            </a:r>
            <a:endParaRPr sz="1500" b="1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500"/>
              <a:buFont typeface="Helvetica Neue"/>
              <a:buChar char="●"/>
            </a:pPr>
            <a:r>
              <a:rPr lang="pt-PT" sz="15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Adaptação</a:t>
            </a:r>
            <a:endParaRPr sz="150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238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500"/>
              <a:buFont typeface="Helvetica Neue"/>
              <a:buChar char="●"/>
            </a:pPr>
            <a:r>
              <a:rPr lang="pt-PT" sz="15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Atribuição de tarefas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224" y="565963"/>
            <a:ext cx="7993551" cy="421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4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30</a:t>
            </a:fld>
            <a:endParaRPr/>
          </a:p>
        </p:txBody>
      </p:sp>
      <p:sp>
        <p:nvSpPr>
          <p:cNvPr id="378" name="Google Shape;378;p54"/>
          <p:cNvSpPr txBox="1"/>
          <p:nvPr/>
        </p:nvSpPr>
        <p:spPr>
          <a:xfrm>
            <a:off x="141890" y="123126"/>
            <a:ext cx="5974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Plano de execução </a:t>
            </a:r>
            <a:r>
              <a:rPr lang="pt-PT" sz="9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(precedente)</a:t>
            </a:r>
            <a:endParaRPr sz="6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8" y="653500"/>
            <a:ext cx="9048524" cy="35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5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31</a:t>
            </a:fld>
            <a:endParaRPr/>
          </a:p>
        </p:txBody>
      </p:sp>
      <p:sp>
        <p:nvSpPr>
          <p:cNvPr id="385" name="Google Shape;385;p55"/>
          <p:cNvSpPr txBox="1"/>
          <p:nvPr/>
        </p:nvSpPr>
        <p:spPr>
          <a:xfrm>
            <a:off x="141890" y="123126"/>
            <a:ext cx="5974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Plano de execução </a:t>
            </a:r>
            <a:r>
              <a:rPr lang="pt-PT" sz="9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(atual)</a:t>
            </a:r>
            <a:endParaRPr sz="6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</a:pPr>
            <a:r>
              <a:rPr lang="pt-PT" sz="24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Comentário Final</a:t>
            </a:r>
            <a:endParaRPr sz="24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1" name="Google Shape;391;p56"/>
          <p:cNvSpPr txBox="1"/>
          <p:nvPr/>
        </p:nvSpPr>
        <p:spPr>
          <a:xfrm>
            <a:off x="4572000" y="2225500"/>
            <a:ext cx="36285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300"/>
              <a:buFont typeface="Helvetica Neue"/>
              <a:buChar char="•"/>
            </a:pP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Implementação da interface visual seguindo o </a:t>
            </a:r>
            <a:r>
              <a:rPr lang="pt-PT" sz="13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pré-definido nos </a:t>
            </a:r>
            <a:r>
              <a:rPr lang="pt-PT" sz="13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mockups</a:t>
            </a:r>
            <a:endParaRPr sz="1300"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159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300"/>
              <a:buFont typeface="Helvetica Neue"/>
              <a:buChar char="•"/>
            </a:pP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Implementação da interatividade da plataforma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159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300"/>
              <a:buFont typeface="Helvetica Neue"/>
              <a:buChar char="•"/>
            </a:pP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Implementação do sistema base de dados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159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300"/>
              <a:buFont typeface="Helvetica Neue"/>
              <a:buChar char="•"/>
            </a:pP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Criação de ambientes de teste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6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32</a:t>
            </a:fld>
            <a:endParaRPr/>
          </a:p>
        </p:txBody>
      </p:sp>
      <p:sp>
        <p:nvSpPr>
          <p:cNvPr id="393" name="Google Shape;393;p56"/>
          <p:cNvSpPr txBox="1"/>
          <p:nvPr/>
        </p:nvSpPr>
        <p:spPr>
          <a:xfrm>
            <a:off x="822947" y="1621925"/>
            <a:ext cx="2555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Ponto de situação</a:t>
            </a:r>
            <a:endParaRPr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4" name="Google Shape;394;p56"/>
          <p:cNvSpPr txBox="1"/>
          <p:nvPr/>
        </p:nvSpPr>
        <p:spPr>
          <a:xfrm>
            <a:off x="4572007" y="1621935"/>
            <a:ext cx="2642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Próxima Fase</a:t>
            </a:r>
            <a:endParaRPr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5" name="Google Shape;395;p56"/>
          <p:cNvSpPr txBox="1"/>
          <p:nvPr/>
        </p:nvSpPr>
        <p:spPr>
          <a:xfrm>
            <a:off x="822950" y="2225500"/>
            <a:ext cx="32004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lvl="0" indent="-184150" algn="just" rtl="0"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300"/>
              <a:buFont typeface="Helvetica Neue"/>
              <a:buChar char="•"/>
            </a:pP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Arquitetura aplicacional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15900" lvl="0" indent="-184150" algn="just" rtl="0"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300"/>
              <a:buFont typeface="Helvetica Neue"/>
              <a:buChar char="•"/>
            </a:pPr>
            <a:r>
              <a:rPr lang="pt-PT" sz="13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Mockups</a:t>
            </a:r>
            <a:endParaRPr sz="1300"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15900" lvl="0" indent="-184150" algn="just" rtl="0"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300"/>
              <a:buFont typeface="Helvetica Neue"/>
              <a:buChar char="•"/>
            </a:pP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Limitação de usabilidade dos usuários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15900" lvl="0" indent="-184150" algn="just" rtl="0">
              <a:spcBef>
                <a:spcPts val="0"/>
              </a:spcBef>
              <a:spcAft>
                <a:spcPts val="0"/>
              </a:spcAft>
              <a:buClr>
                <a:srgbClr val="35C2F5"/>
              </a:buClr>
              <a:buSzPts val="1300"/>
              <a:buFont typeface="Helvetica Neue"/>
              <a:buChar char="•"/>
            </a:pP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Arquitetura do sistema de bases de dados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822950" y="214950"/>
            <a:ext cx="36090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Geo"/>
              <a:buNone/>
            </a:pPr>
            <a:r>
              <a:rPr lang="pt-PT" sz="24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Levantamento e Análise de Requisitos</a:t>
            </a:r>
            <a:endParaRPr sz="24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28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4</a:t>
            </a:fld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915975" y="1733475"/>
            <a:ext cx="74193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Reuniões com o staff de desenvolvimento;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Análise de documentação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Observação de ferramentas alternativas com uso parecido à nossa aplicação;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Observação do processo de vendas em feiras e eventos hospedados pelo Jorge;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AutoNum type="arabicPeriod"/>
            </a:pP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Inquéritos das opiniões dos clientes (Jorge e afiliados).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822950" y="214950"/>
            <a:ext cx="59763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PT" sz="24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Exemplos de requisitos funcionais</a:t>
            </a:r>
            <a:endParaRPr sz="24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p29"/>
          <p:cNvSpPr txBox="1">
            <a:spLocks noGrp="1"/>
          </p:cNvSpPr>
          <p:nvPr>
            <p:ph type="body" idx="1"/>
          </p:nvPr>
        </p:nvSpPr>
        <p:spPr>
          <a:xfrm>
            <a:off x="822950" y="1581150"/>
            <a:ext cx="7736400" cy="28206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Vista “Utilizador”</a:t>
            </a:r>
            <a:endParaRPr sz="14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RFU 1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Um cliente reserva temporariamente artigos da feira, colocando-os no carrinho de compras.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RFS 1.1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O sistema reserva os artigos colocados no carrinho por um utilizador.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RFS 1.2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A reserva de um artigo de uma banca implica que o mesmo esteja disponível. 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RFS 1.3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O sistema diminui o </a:t>
            </a:r>
            <a:r>
              <a:rPr lang="pt-PT" sz="13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stock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acordo com o artigo e quantidade reservada.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RFS 1.4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Trinta minutos após a reserva de um artigo, se o cliente não efetuar a compra, o sistema retira o artigo do carrinho e acerta o </a:t>
            </a:r>
            <a:r>
              <a:rPr lang="pt-PT" sz="13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stock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29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822950" y="214950"/>
            <a:ext cx="59763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PT" sz="24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Exemplos de requisitos funcionais</a:t>
            </a:r>
            <a:endParaRPr sz="24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Vista “Utilizador”</a:t>
            </a:r>
            <a:endParaRPr sz="14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RFU 1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Um cliente reserva temporariamente artigos da feira, colocando-os no carrinho de compras.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RFS 1.1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O sistema reserva os artigos colocados no carrinho por um utilizador.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Google Shape;187;p30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6</a:t>
            </a:fld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2113775" y="2811300"/>
            <a:ext cx="456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Artigos são reservados</a:t>
            </a:r>
            <a:endParaRPr b="1"/>
          </a:p>
        </p:txBody>
      </p:sp>
      <p:cxnSp>
        <p:nvCxnSpPr>
          <p:cNvPr id="189" name="Google Shape;189;p30"/>
          <p:cNvCxnSpPr/>
          <p:nvPr/>
        </p:nvCxnSpPr>
        <p:spPr>
          <a:xfrm>
            <a:off x="1500775" y="2564700"/>
            <a:ext cx="5286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822950" y="214950"/>
            <a:ext cx="59763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PT" sz="24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Exemplos de requisitos funcionais</a:t>
            </a:r>
            <a:endParaRPr sz="24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31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Vista “Utilizador”</a:t>
            </a:r>
            <a:endParaRPr sz="14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RFU 1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Um cliente reserva temporariamente artigos da feira, colocando-os no carrinho de compras.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RFS 1.1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O sistema reserva os artigos colocados no carrinho por um utilizador.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RFS 1.2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A reserva de um artigo de uma banca implica que o mesmo esteja disponível. </a:t>
            </a:r>
            <a:endParaRPr sz="13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7</a:t>
            </a:fld>
            <a:endParaRPr/>
          </a:p>
        </p:txBody>
      </p:sp>
      <p:sp>
        <p:nvSpPr>
          <p:cNvPr id="197" name="Google Shape;197;p31"/>
          <p:cNvSpPr txBox="1"/>
          <p:nvPr/>
        </p:nvSpPr>
        <p:spPr>
          <a:xfrm>
            <a:off x="2134900" y="3001525"/>
            <a:ext cx="456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O artigo está previamente disponível</a:t>
            </a:r>
            <a:endParaRPr b="1"/>
          </a:p>
        </p:txBody>
      </p:sp>
      <p:cxnSp>
        <p:nvCxnSpPr>
          <p:cNvPr id="198" name="Google Shape;198;p31"/>
          <p:cNvCxnSpPr/>
          <p:nvPr/>
        </p:nvCxnSpPr>
        <p:spPr>
          <a:xfrm>
            <a:off x="1543050" y="2780100"/>
            <a:ext cx="5286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822950" y="214950"/>
            <a:ext cx="59763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PT" sz="24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Exemplos de requisitos funcionais</a:t>
            </a:r>
            <a:endParaRPr sz="24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32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Vista “Utilizador”</a:t>
            </a:r>
            <a:endParaRPr sz="14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RFU 1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Um cliente reserva temporariamente artigos da feira, colocando-os no carrinho de compras.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RFS 1.1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O sistema reserva os artigos colocados no carrinho por um utilizador.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RFS 1.2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A reserva de um artigo de uma banca implica que o mesmo esteja disponível. 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RFS 1.3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O sistema diminui o </a:t>
            </a:r>
            <a:r>
              <a:rPr lang="pt-PT" sz="13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stock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acordo com o artigo e quantidade reservada.</a:t>
            </a:r>
            <a:endParaRPr sz="13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32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8</a:t>
            </a:fld>
            <a:endParaRPr/>
          </a:p>
        </p:txBody>
      </p:sp>
      <p:sp>
        <p:nvSpPr>
          <p:cNvPr id="206" name="Google Shape;206;p32"/>
          <p:cNvSpPr txBox="1"/>
          <p:nvPr/>
        </p:nvSpPr>
        <p:spPr>
          <a:xfrm>
            <a:off x="2177175" y="3262200"/>
            <a:ext cx="456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A reserva influencia o stock</a:t>
            </a:r>
            <a:endParaRPr b="1"/>
          </a:p>
        </p:txBody>
      </p:sp>
      <p:cxnSp>
        <p:nvCxnSpPr>
          <p:cNvPr id="207" name="Google Shape;207;p32"/>
          <p:cNvCxnSpPr/>
          <p:nvPr/>
        </p:nvCxnSpPr>
        <p:spPr>
          <a:xfrm>
            <a:off x="1571225" y="3018450"/>
            <a:ext cx="5286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822950" y="214950"/>
            <a:ext cx="5976300" cy="1088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PT" sz="24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Exemplos de requisitos funcionais</a:t>
            </a:r>
            <a:endParaRPr sz="24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 b="1">
                <a:solidFill>
                  <a:srgbClr val="35C2F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Vista “Utilizador”</a:t>
            </a:r>
            <a:endParaRPr sz="1400" b="1">
              <a:solidFill>
                <a:srgbClr val="35C2F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RFU 1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Um cliente reserva temporariamente artigos da feira, colocando-os no carrinho de compras.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RFS 1.1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O sistema reserva os artigos colocados no carrinho por um utilizador.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RFS 1.2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A reserva de um artigo de uma banca implica que o mesmo esteja disponível. 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RFS 1.3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O sistema diminui o </a:t>
            </a:r>
            <a:r>
              <a:rPr lang="pt-PT" sz="13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stock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acordo com o artigo e quantidade reservada.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RFS 1.4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Trinta minutos após a reserva de um artigo, se o cliente não efetuar a compra, o sistema retira o artigo do carrinho e acerta o </a:t>
            </a:r>
            <a:r>
              <a:rPr lang="pt-PT" sz="13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stock</a:t>
            </a:r>
            <a:r>
              <a:rPr lang="pt-PT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33"/>
          <p:cNvSpPr txBox="1">
            <a:spLocks noGrp="1"/>
          </p:cNvSpPr>
          <p:nvPr>
            <p:ph type="sldNum" idx="12"/>
          </p:nvPr>
        </p:nvSpPr>
        <p:spPr>
          <a:xfrm>
            <a:off x="8245187" y="4835129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9</a:t>
            </a:fld>
            <a:endParaRPr/>
          </a:p>
        </p:txBody>
      </p:sp>
      <p:sp>
        <p:nvSpPr>
          <p:cNvPr id="215" name="Google Shape;215;p33"/>
          <p:cNvSpPr txBox="1"/>
          <p:nvPr/>
        </p:nvSpPr>
        <p:spPr>
          <a:xfrm>
            <a:off x="2233550" y="3727225"/>
            <a:ext cx="456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/>
              <a:t>Cada artigo tem um temporizador</a:t>
            </a:r>
            <a:endParaRPr b="1"/>
          </a:p>
        </p:txBody>
      </p:sp>
      <p:cxnSp>
        <p:nvCxnSpPr>
          <p:cNvPr id="216" name="Google Shape;216;p33"/>
          <p:cNvCxnSpPr/>
          <p:nvPr/>
        </p:nvCxnSpPr>
        <p:spPr>
          <a:xfrm>
            <a:off x="1648575" y="3490525"/>
            <a:ext cx="5286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VTI">
  <a:themeElements>
    <a:clrScheme name="Custom 40">
      <a:dk1>
        <a:srgbClr val="000000"/>
      </a:dk1>
      <a:lt1>
        <a:srgbClr val="FFFFFF"/>
      </a:lt1>
      <a:dk2>
        <a:srgbClr val="545D57"/>
      </a:dk2>
      <a:lt2>
        <a:srgbClr val="EBEBE8"/>
      </a:lt2>
      <a:accent1>
        <a:srgbClr val="579858"/>
      </a:accent1>
      <a:accent2>
        <a:srgbClr val="ED583E"/>
      </a:accent2>
      <a:accent3>
        <a:srgbClr val="D3BA59"/>
      </a:accent3>
      <a:accent4>
        <a:srgbClr val="4C94AC"/>
      </a:accent4>
      <a:accent5>
        <a:srgbClr val="A09E84"/>
      </a:accent5>
      <a:accent6>
        <a:srgbClr val="FC7D4A"/>
      </a:accent6>
      <a:hlink>
        <a:srgbClr val="04A2DA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1322</Words>
  <Application>Microsoft Office PowerPoint</Application>
  <PresentationFormat>Apresentação no Ecrã (16:9)</PresentationFormat>
  <Paragraphs>190</Paragraphs>
  <Slides>32</Slides>
  <Notes>32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32</vt:i4>
      </vt:variant>
    </vt:vector>
  </HeadingPairs>
  <TitlesOfParts>
    <vt:vector size="40" baseType="lpstr">
      <vt:lpstr>Arial</vt:lpstr>
      <vt:lpstr>Geo</vt:lpstr>
      <vt:lpstr>Calibri</vt:lpstr>
      <vt:lpstr>Helvetica Neue</vt:lpstr>
      <vt:lpstr>Quattrocento Sans</vt:lpstr>
      <vt:lpstr>Simple Light</vt:lpstr>
      <vt:lpstr>RetrospectVTI</vt:lpstr>
      <vt:lpstr>RetrospectVTI</vt:lpstr>
      <vt:lpstr>Apresentação do PowerPoint</vt:lpstr>
      <vt:lpstr>Índice</vt:lpstr>
      <vt:lpstr>Correções da primeira fase</vt:lpstr>
      <vt:lpstr>Levantamento e Análise de Requisitos</vt:lpstr>
      <vt:lpstr>Exemplos de requisitos funcionais</vt:lpstr>
      <vt:lpstr>Exemplos de requisitos funcionais</vt:lpstr>
      <vt:lpstr>Exemplos de requisitos funcionais</vt:lpstr>
      <vt:lpstr>Exemplos de requisitos funcionais</vt:lpstr>
      <vt:lpstr>Exemplos de requisitos funcionais</vt:lpstr>
      <vt:lpstr>Apresentação do PowerPoint</vt:lpstr>
      <vt:lpstr>Exemplos de requisitos não funcionais</vt:lpstr>
      <vt:lpstr>Apresentação do PowerPoint</vt:lpstr>
      <vt:lpstr>Especificação e Modelação do Software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Conceção do Sistema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Comentário Final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Vasco Oliveira</cp:lastModifiedBy>
  <cp:revision>1</cp:revision>
  <dcterms:modified xsi:type="dcterms:W3CDTF">2022-11-28T22:55:01Z</dcterms:modified>
</cp:coreProperties>
</file>